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8404800" cy="38404800"/>
  <p:notesSz cx="15557500" cy="20104100"/>
  <p:defaultTextStyle>
    <a:defPPr>
      <a:defRPr lang="en-US"/>
    </a:defPPr>
    <a:lvl1pPr marL="0" algn="l" defTabSz="9144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9144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9144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9144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9144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9144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9144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9144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9144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C1F"/>
    <a:srgbClr val="D04848"/>
    <a:srgbClr val="6FC29A"/>
    <a:srgbClr val="E14C3E"/>
    <a:srgbClr val="21EC8D"/>
    <a:srgbClr val="E6E6E6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5" autoAdjust="0"/>
    <p:restoredTop sz="94677" autoAdjust="0"/>
  </p:normalViewPr>
  <p:slideViewPr>
    <p:cSldViewPr>
      <p:cViewPr>
        <p:scale>
          <a:sx n="33" d="100"/>
          <a:sy n="33" d="100"/>
        </p:scale>
        <p:origin x="-776" y="2872"/>
      </p:cViewPr>
      <p:guideLst>
        <p:guide orient="horz" pos="5502"/>
        <p:guide pos="53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880360" y="11905490"/>
            <a:ext cx="3264408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5760720" y="21506690"/>
            <a:ext cx="268833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3057632" y="35716467"/>
            <a:ext cx="12289536" cy="553998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920241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5/15/17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7651457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20240" y="1536193"/>
            <a:ext cx="34564320" cy="276999"/>
          </a:xfrm>
          <a:prstGeom prst="rect">
            <a:avLst/>
          </a:prstGeo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920240" y="8833106"/>
            <a:ext cx="34564320" cy="276999"/>
          </a:xfrm>
          <a:prstGeom prst="rect">
            <a:avLst/>
          </a:prstGeo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3057632" y="35716467"/>
            <a:ext cx="12289536" cy="553998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920241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5/15/17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27651457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20240" y="1536193"/>
            <a:ext cx="34564320" cy="276999"/>
          </a:xfrm>
          <a:prstGeom prst="rect">
            <a:avLst/>
          </a:prstGeo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920241" y="8833106"/>
            <a:ext cx="1670608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9778471" y="8833106"/>
            <a:ext cx="1670608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13057632" y="35716467"/>
            <a:ext cx="12289536" cy="553998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1920241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5/15/17</a:t>
            </a:fld>
            <a:endParaRPr lang="en-US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>
          <a:xfrm>
            <a:off x="27651457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20240" y="1536193"/>
            <a:ext cx="34564320" cy="276999"/>
          </a:xfrm>
          <a:prstGeom prst="rect">
            <a:avLst/>
          </a:prstGeom>
        </p:spPr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13057632" y="35716467"/>
            <a:ext cx="12289536" cy="553998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1920241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5/15/17</a:t>
            </a:fld>
            <a:endParaRPr lang="en-US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27651457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13057632" y="35716467"/>
            <a:ext cx="12289536" cy="553998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1920241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5/15/17</a:t>
            </a:fld>
            <a:endParaRPr lang="en-US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>
          <a:xfrm>
            <a:off x="27651457" y="35716467"/>
            <a:ext cx="8833104" cy="553998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914400">
        <a:defRPr>
          <a:latin typeface="+mn-lt"/>
          <a:ea typeface="+mn-ea"/>
          <a:cs typeface="+mn-cs"/>
        </a:defRPr>
      </a:lvl2pPr>
      <a:lvl3pPr marL="1828800">
        <a:defRPr>
          <a:latin typeface="+mn-lt"/>
          <a:ea typeface="+mn-ea"/>
          <a:cs typeface="+mn-cs"/>
        </a:defRPr>
      </a:lvl3pPr>
      <a:lvl4pPr marL="2743200">
        <a:defRPr>
          <a:latin typeface="+mn-lt"/>
          <a:ea typeface="+mn-ea"/>
          <a:cs typeface="+mn-cs"/>
        </a:defRPr>
      </a:lvl4pPr>
      <a:lvl5pPr marL="3657600">
        <a:defRPr>
          <a:latin typeface="+mn-lt"/>
          <a:ea typeface="+mn-ea"/>
          <a:cs typeface="+mn-cs"/>
        </a:defRPr>
      </a:lvl5pPr>
      <a:lvl6pPr marL="4572000">
        <a:defRPr>
          <a:latin typeface="+mn-lt"/>
          <a:ea typeface="+mn-ea"/>
          <a:cs typeface="+mn-cs"/>
        </a:defRPr>
      </a:lvl6pPr>
      <a:lvl7pPr marL="5486400">
        <a:defRPr>
          <a:latin typeface="+mn-lt"/>
          <a:ea typeface="+mn-ea"/>
          <a:cs typeface="+mn-cs"/>
        </a:defRPr>
      </a:lvl7pPr>
      <a:lvl8pPr marL="6400800">
        <a:defRPr>
          <a:latin typeface="+mn-lt"/>
          <a:ea typeface="+mn-ea"/>
          <a:cs typeface="+mn-cs"/>
        </a:defRPr>
      </a:lvl8pPr>
      <a:lvl9pPr marL="73152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914400">
        <a:defRPr>
          <a:latin typeface="+mn-lt"/>
          <a:ea typeface="+mn-ea"/>
          <a:cs typeface="+mn-cs"/>
        </a:defRPr>
      </a:lvl2pPr>
      <a:lvl3pPr marL="1828800">
        <a:defRPr>
          <a:latin typeface="+mn-lt"/>
          <a:ea typeface="+mn-ea"/>
          <a:cs typeface="+mn-cs"/>
        </a:defRPr>
      </a:lvl3pPr>
      <a:lvl4pPr marL="2743200">
        <a:defRPr>
          <a:latin typeface="+mn-lt"/>
          <a:ea typeface="+mn-ea"/>
          <a:cs typeface="+mn-cs"/>
        </a:defRPr>
      </a:lvl4pPr>
      <a:lvl5pPr marL="3657600">
        <a:defRPr>
          <a:latin typeface="+mn-lt"/>
          <a:ea typeface="+mn-ea"/>
          <a:cs typeface="+mn-cs"/>
        </a:defRPr>
      </a:lvl5pPr>
      <a:lvl6pPr marL="4572000">
        <a:defRPr>
          <a:latin typeface="+mn-lt"/>
          <a:ea typeface="+mn-ea"/>
          <a:cs typeface="+mn-cs"/>
        </a:defRPr>
      </a:lvl6pPr>
      <a:lvl7pPr marL="5486400">
        <a:defRPr>
          <a:latin typeface="+mn-lt"/>
          <a:ea typeface="+mn-ea"/>
          <a:cs typeface="+mn-cs"/>
        </a:defRPr>
      </a:lvl7pPr>
      <a:lvl8pPr marL="6400800">
        <a:defRPr>
          <a:latin typeface="+mn-lt"/>
          <a:ea typeface="+mn-ea"/>
          <a:cs typeface="+mn-cs"/>
        </a:defRPr>
      </a:lvl8pPr>
      <a:lvl9pPr marL="73152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hyperlink" Target="http://www.stsci.edu/hst/wfc3/documents/ISRs/WFC3-2016-08.pdf" TargetMode="External"/><Relationship Id="rId20" Type="http://schemas.openxmlformats.org/officeDocument/2006/relationships/image" Target="../media/image15.png"/><Relationship Id="rId21" Type="http://schemas.openxmlformats.org/officeDocument/2006/relationships/image" Target="../media/image16.png"/><Relationship Id="rId22" Type="http://schemas.openxmlformats.org/officeDocument/2006/relationships/image" Target="../media/image17.png"/><Relationship Id="rId10" Type="http://schemas.openxmlformats.org/officeDocument/2006/relationships/hyperlink" Target="https://github.com/bourque/AAS-2017-Austin" TargetMode="External"/><Relationship Id="rId11" Type="http://schemas.openxmlformats.org/officeDocument/2006/relationships/hyperlink" Target="mailto:bourque@stsci.edu" TargetMode="External"/><Relationship Id="rId12" Type="http://schemas.openxmlformats.org/officeDocument/2006/relationships/hyperlink" Target="mailto:help@stsci.edu" TargetMode="External"/><Relationship Id="rId13" Type="http://schemas.openxmlformats.org/officeDocument/2006/relationships/image" Target="../media/image8.png"/><Relationship Id="rId14" Type="http://schemas.openxmlformats.org/officeDocument/2006/relationships/image" Target="../media/image9.png"/><Relationship Id="rId15" Type="http://schemas.openxmlformats.org/officeDocument/2006/relationships/image" Target="../media/image10.png"/><Relationship Id="rId16" Type="http://schemas.openxmlformats.org/officeDocument/2006/relationships/image" Target="../media/image11.png"/><Relationship Id="rId17" Type="http://schemas.openxmlformats.org/officeDocument/2006/relationships/image" Target="../media/image12.png"/><Relationship Id="rId18" Type="http://schemas.openxmlformats.org/officeDocument/2006/relationships/image" Target="../media/image13.png"/><Relationship Id="rId19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em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381000" y="304800"/>
            <a:ext cx="37642800" cy="4343400"/>
          </a:xfrm>
          <a:prstGeom prst="rect">
            <a:avLst/>
          </a:prstGeom>
          <a:solidFill>
            <a:srgbClr val="D04848"/>
          </a:solidFill>
          <a:ln w="254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1" name="object 12"/>
          <p:cNvSpPr/>
          <p:nvPr/>
        </p:nvSpPr>
        <p:spPr>
          <a:xfrm>
            <a:off x="838200" y="7772400"/>
            <a:ext cx="36827852" cy="76200"/>
          </a:xfrm>
          <a:custGeom>
            <a:avLst/>
            <a:gdLst/>
            <a:ahLst/>
            <a:cxnLst/>
            <a:rect l="l" t="t" r="r" b="b"/>
            <a:pathLst>
              <a:path w="14918690">
                <a:moveTo>
                  <a:pt x="14918519" y="0"/>
                </a:moveTo>
                <a:lnTo>
                  <a:pt x="0" y="0"/>
                </a:lnTo>
              </a:path>
            </a:pathLst>
          </a:custGeom>
          <a:ln w="13296">
            <a:gradFill flip="none" rotWithShape="1">
              <a:gsLst>
                <a:gs pos="50000">
                  <a:schemeClr val="tx1"/>
                </a:gs>
                <a:gs pos="100000">
                  <a:prstClr val="white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txBody>
          <a:bodyPr wrap="square" lIns="0" tIns="0" rIns="0" bIns="0" rtlCol="0"/>
          <a:lstStyle/>
          <a:p>
            <a:pPr algn="ctr"/>
            <a:endParaRPr dirty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2895600" y="762000"/>
            <a:ext cx="32994600" cy="2474601"/>
          </a:xfrm>
          <a:prstGeom prst="rect">
            <a:avLst/>
          </a:prstGeom>
        </p:spPr>
        <p:txBody>
          <a:bodyPr vert="horz" wrap="square" lIns="182880" tIns="182880" rIns="182880" bIns="182880" rtlCol="0" anchor="ctr">
            <a:noAutofit/>
          </a:bodyPr>
          <a:lstStyle/>
          <a:p>
            <a:pPr marL="25400" marR="10160" algn="ctr">
              <a:lnSpc>
                <a:spcPts val="12700"/>
              </a:lnSpc>
              <a:spcAft>
                <a:spcPts val="3000"/>
              </a:spcAft>
            </a:pPr>
            <a:r>
              <a:rPr lang="en-US" sz="10000" b="1" dirty="0">
                <a:solidFill>
                  <a:schemeClr val="bg1">
                    <a:lumMod val="95000"/>
                  </a:schemeClr>
                </a:solidFill>
                <a:latin typeface="Avenir Book"/>
                <a:cs typeface="Avenir Book"/>
              </a:rPr>
              <a:t>Using Dark Images to Characterize the Stability of Pixels in the WFC3/UVIS Detector</a:t>
            </a:r>
            <a:endParaRPr sz="10000" b="1" dirty="0">
              <a:solidFill>
                <a:schemeClr val="bg1">
                  <a:lumMod val="95000"/>
                </a:schemeClr>
              </a:solidFill>
              <a:latin typeface="Avenir Book"/>
              <a:cs typeface="Avenir Book"/>
            </a:endParaRPr>
          </a:p>
        </p:txBody>
      </p:sp>
      <p:sp>
        <p:nvSpPr>
          <p:cNvPr id="1786" name="object 9"/>
          <p:cNvSpPr txBox="1"/>
          <p:nvPr/>
        </p:nvSpPr>
        <p:spPr>
          <a:xfrm>
            <a:off x="19354800" y="35052000"/>
            <a:ext cx="11277600" cy="685800"/>
          </a:xfrm>
          <a:prstGeom prst="rect">
            <a:avLst/>
          </a:prstGeom>
        </p:spPr>
        <p:txBody>
          <a:bodyPr vert="horz" wrap="square" lIns="182880" tIns="182880" rIns="182880" bIns="182880" rtlCol="0">
            <a:noAutofit/>
          </a:bodyPr>
          <a:lstStyle/>
          <a:p>
            <a:pPr marL="26670"/>
            <a:r>
              <a:rPr lang="en-US" spc="10" dirty="0" smtClean="0">
                <a:solidFill>
                  <a:srgbClr val="D04848"/>
                </a:solidFill>
                <a:latin typeface="Avenir Black"/>
                <a:cs typeface="Avenir Black"/>
              </a:rPr>
              <a:t>References</a:t>
            </a:r>
          </a:p>
        </p:txBody>
      </p:sp>
      <p:sp>
        <p:nvSpPr>
          <p:cNvPr id="1792" name="object 5"/>
          <p:cNvSpPr txBox="1"/>
          <p:nvPr/>
        </p:nvSpPr>
        <p:spPr>
          <a:xfrm>
            <a:off x="3429000" y="4648200"/>
            <a:ext cx="31546800" cy="3168823"/>
          </a:xfrm>
          <a:prstGeom prst="rect">
            <a:avLst/>
          </a:prstGeom>
        </p:spPr>
        <p:txBody>
          <a:bodyPr vert="horz" wrap="square" lIns="91440" tIns="91440" rIns="91440" bIns="91440" rtlCol="0">
            <a:noAutofit/>
          </a:bodyPr>
          <a:lstStyle/>
          <a:p>
            <a:pPr marR="118110" algn="ctr"/>
            <a:r>
              <a:rPr lang="en-US" sz="4400" b="1" spc="10" dirty="0">
                <a:solidFill>
                  <a:srgbClr val="D04848"/>
                </a:solidFill>
                <a:latin typeface="Avenir Black"/>
                <a:cs typeface="Avenir Black"/>
              </a:rPr>
              <a:t>Abstract</a:t>
            </a:r>
            <a:endParaRPr sz="4400" b="1" dirty="0">
              <a:solidFill>
                <a:srgbClr val="D04848"/>
              </a:solidFill>
              <a:latin typeface="Avenir Black"/>
              <a:cs typeface="Avenir Black"/>
            </a:endParaRPr>
          </a:p>
          <a:p>
            <a:pPr marL="25400" marR="10160" algn="just">
              <a:lnSpc>
                <a:spcPct val="101299"/>
              </a:lnSpc>
              <a:spcBef>
                <a:spcPts val="718"/>
              </a:spcBef>
            </a:pPr>
            <a:r>
              <a:rPr lang="en-US" sz="3200" dirty="0">
                <a:latin typeface="Avenir Book"/>
                <a:cs typeface="Avenir Book"/>
              </a:rPr>
              <a:t>The Ultraviolet-Visible (UVIS) detector on board the Hubble Space Telescope's (HST) Wide Field Camera 3 (WFC3) instrument has been acquiring 'dark' images on a daily basis since its installation in 2009.  These dark images are 900 second exposures with the shutter </a:t>
            </a:r>
            <a:r>
              <a:rPr lang="en-US" sz="3200" dirty="0" smtClean="0">
                <a:latin typeface="Avenir Book"/>
                <a:cs typeface="Avenir Book"/>
              </a:rPr>
              <a:t>closed to </a:t>
            </a:r>
            <a:r>
              <a:rPr lang="en-US" sz="3200" dirty="0">
                <a:latin typeface="Avenir Book"/>
                <a:cs typeface="Avenir Book"/>
              </a:rPr>
              <a:t>measure the inherent dark current of the detector.  Using these dark exposures, we have constructed ‘pixel history' images in which a specific column of the detector is extracted from each dark and placed into a new time-ordered array.  We discuss how the pixel history images are used to characterize the stability of each pixel over time, as well as current trends in the WFC3/UVIS dark current.</a:t>
            </a:r>
            <a:endParaRPr sz="3200" dirty="0">
              <a:latin typeface="Avenir Book"/>
              <a:cs typeface="Avenir Book"/>
            </a:endParaRPr>
          </a:p>
        </p:txBody>
      </p:sp>
      <p:sp>
        <p:nvSpPr>
          <p:cNvPr id="1795" name="object 12"/>
          <p:cNvSpPr/>
          <p:nvPr/>
        </p:nvSpPr>
        <p:spPr>
          <a:xfrm flipV="1">
            <a:off x="381000" y="34747200"/>
            <a:ext cx="18413926" cy="45719"/>
          </a:xfrm>
          <a:custGeom>
            <a:avLst/>
            <a:gdLst/>
            <a:ahLst/>
            <a:cxnLst/>
            <a:rect l="l" t="t" r="r" b="b"/>
            <a:pathLst>
              <a:path w="14918690">
                <a:moveTo>
                  <a:pt x="14918519" y="0"/>
                </a:moveTo>
                <a:lnTo>
                  <a:pt x="0" y="0"/>
                </a:lnTo>
              </a:path>
            </a:pathLst>
          </a:custGeom>
          <a:ln w="13296">
            <a:gradFill flip="none" rotWithShape="1">
              <a:gsLst>
                <a:gs pos="50000">
                  <a:schemeClr val="tx1"/>
                </a:gs>
                <a:gs pos="100000">
                  <a:prstClr val="white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txBody>
          <a:bodyPr wrap="square" lIns="0" tIns="0" rIns="0" bIns="0" rtlCol="0"/>
          <a:lstStyle/>
          <a:p>
            <a:pPr algn="ctr"/>
            <a:endParaRPr dirty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43000" y="7848600"/>
            <a:ext cx="17752546" cy="685800"/>
          </a:xfrm>
          <a:prstGeom prst="rect">
            <a:avLst/>
          </a:prstGeom>
        </p:spPr>
        <p:txBody>
          <a:bodyPr vert="horz" wrap="square" lIns="182880" tIns="182880" rIns="182880" bIns="182880" rtlCol="0">
            <a:noAutofit/>
          </a:bodyPr>
          <a:lstStyle/>
          <a:p>
            <a:pPr marR="118110" algn="ctr"/>
            <a:r>
              <a:rPr lang="en-US" sz="4400" spc="10" dirty="0" smtClean="0">
                <a:solidFill>
                  <a:srgbClr val="D04848"/>
                </a:solidFill>
                <a:latin typeface="Avenir Black"/>
                <a:cs typeface="Avenir Black"/>
              </a:rPr>
              <a:t>1. UVIS </a:t>
            </a:r>
            <a:r>
              <a:rPr lang="en-US" sz="4400" spc="10" dirty="0" smtClean="0">
                <a:solidFill>
                  <a:srgbClr val="D04848"/>
                </a:solidFill>
                <a:latin typeface="Avenir Black"/>
                <a:cs typeface="Avenir Black"/>
              </a:rPr>
              <a:t>Dark Observations</a:t>
            </a:r>
            <a:endParaRPr sz="4400" dirty="0">
              <a:solidFill>
                <a:srgbClr val="D04848"/>
              </a:solidFill>
              <a:latin typeface="Avenir Black"/>
              <a:cs typeface="Avenir Black"/>
            </a:endParaRPr>
          </a:p>
        </p:txBody>
      </p:sp>
      <p:sp>
        <p:nvSpPr>
          <p:cNvPr id="1800" name="object 5"/>
          <p:cNvSpPr txBox="1"/>
          <p:nvPr/>
        </p:nvSpPr>
        <p:spPr>
          <a:xfrm>
            <a:off x="19583400" y="7848600"/>
            <a:ext cx="17752546" cy="685800"/>
          </a:xfrm>
          <a:prstGeom prst="rect">
            <a:avLst/>
          </a:prstGeom>
        </p:spPr>
        <p:txBody>
          <a:bodyPr vert="horz" wrap="square" lIns="182880" tIns="182880" rIns="182880" bIns="182880" rtlCol="0">
            <a:noAutofit/>
          </a:bodyPr>
          <a:lstStyle/>
          <a:p>
            <a:pPr marR="118110" algn="ctr"/>
            <a:r>
              <a:rPr lang="en-US" sz="4400" spc="10" dirty="0" smtClean="0">
                <a:solidFill>
                  <a:srgbClr val="D04848"/>
                </a:solidFill>
                <a:latin typeface="Avenir Black"/>
                <a:cs typeface="Avenir Black"/>
              </a:rPr>
              <a:t>4. Pixel </a:t>
            </a:r>
            <a:r>
              <a:rPr lang="en-US" sz="4400" spc="10" dirty="0" smtClean="0">
                <a:solidFill>
                  <a:srgbClr val="D04848"/>
                </a:solidFill>
                <a:latin typeface="Avenir Black"/>
                <a:cs typeface="Avenir Black"/>
              </a:rPr>
              <a:t>Stability</a:t>
            </a:r>
            <a:endParaRPr sz="4400" dirty="0">
              <a:solidFill>
                <a:srgbClr val="D04848"/>
              </a:solidFill>
              <a:latin typeface="Avenir Black"/>
              <a:cs typeface="Avenir Black"/>
            </a:endParaRPr>
          </a:p>
        </p:txBody>
      </p:sp>
      <p:grpSp>
        <p:nvGrpSpPr>
          <p:cNvPr id="1804" name="Group 1803"/>
          <p:cNvGrpSpPr/>
          <p:nvPr/>
        </p:nvGrpSpPr>
        <p:grpSpPr>
          <a:xfrm>
            <a:off x="762000" y="25755600"/>
            <a:ext cx="17966828" cy="867833"/>
            <a:chOff x="387350" y="5501240"/>
            <a:chExt cx="7339965" cy="4009666"/>
          </a:xfrm>
        </p:grpSpPr>
        <p:sp>
          <p:nvSpPr>
            <p:cNvPr id="10" name="object 10"/>
            <p:cNvSpPr/>
            <p:nvPr/>
          </p:nvSpPr>
          <p:spPr>
            <a:xfrm>
              <a:off x="387350" y="5501240"/>
              <a:ext cx="7339965" cy="0"/>
            </a:xfrm>
            <a:custGeom>
              <a:avLst/>
              <a:gdLst/>
              <a:ahLst/>
              <a:cxnLst/>
              <a:rect l="l" t="t" r="r" b="b"/>
              <a:pathLst>
                <a:path w="7339965">
                  <a:moveTo>
                    <a:pt x="7339592" y="0"/>
                  </a:moveTo>
                  <a:lnTo>
                    <a:pt x="0" y="0"/>
                  </a:lnTo>
                </a:path>
              </a:pathLst>
            </a:custGeom>
            <a:ln w="13296">
              <a:gradFill flip="none" rotWithShape="1">
                <a:gsLst>
                  <a:gs pos="30000">
                    <a:srgbClr val="000000"/>
                  </a:gs>
                  <a:gs pos="100000">
                    <a:srgbClr val="FFFFFF"/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02" name="object 5"/>
            <p:cNvSpPr txBox="1"/>
            <p:nvPr/>
          </p:nvSpPr>
          <p:spPr>
            <a:xfrm>
              <a:off x="418480" y="5853308"/>
              <a:ext cx="7191425" cy="3657598"/>
            </a:xfrm>
            <a:prstGeom prst="rect">
              <a:avLst/>
            </a:prstGeom>
          </p:spPr>
          <p:txBody>
            <a:bodyPr vert="horz" wrap="square" lIns="91440" tIns="91440" rIns="91440" bIns="91440" rtlCol="0">
              <a:noAutofit/>
            </a:bodyPr>
            <a:lstStyle/>
            <a:p>
              <a:pPr marR="118110" algn="ctr"/>
              <a:r>
                <a:rPr lang="en-US" sz="4400" spc="10" dirty="0" smtClean="0">
                  <a:solidFill>
                    <a:srgbClr val="D04848"/>
                  </a:solidFill>
                  <a:latin typeface="Avenir Black"/>
                  <a:cs typeface="Avenir Black"/>
                </a:rPr>
                <a:t>3. </a:t>
              </a:r>
              <a:r>
                <a:rPr lang="en-US" sz="4400" spc="10" dirty="0" smtClean="0">
                  <a:solidFill>
                    <a:srgbClr val="D04848"/>
                  </a:solidFill>
                  <a:latin typeface="Avenir Black"/>
                  <a:cs typeface="Avenir Black"/>
                </a:rPr>
                <a:t>Pixel </a:t>
              </a:r>
              <a:r>
                <a:rPr lang="en-US" sz="4400" spc="10" dirty="0" smtClean="0">
                  <a:solidFill>
                    <a:srgbClr val="D04848"/>
                  </a:solidFill>
                  <a:latin typeface="Avenir Black"/>
                  <a:cs typeface="Avenir Black"/>
                </a:rPr>
                <a:t>History Images</a:t>
              </a:r>
              <a:endParaRPr sz="4400" dirty="0">
                <a:solidFill>
                  <a:srgbClr val="D04848"/>
                </a:solidFill>
                <a:latin typeface="Avenir Black"/>
                <a:cs typeface="Avenir Black"/>
              </a:endParaRPr>
            </a:p>
            <a:p>
              <a:pPr marL="25400" marR="10160" indent="425450" algn="just">
                <a:lnSpc>
                  <a:spcPct val="101299"/>
                </a:lnSpc>
                <a:spcBef>
                  <a:spcPts val="718"/>
                </a:spcBef>
              </a:pPr>
              <a:endParaRPr lang="fr-FR" sz="3200" dirty="0">
                <a:solidFill>
                  <a:srgbClr val="231F20"/>
                </a:solidFill>
                <a:latin typeface="Garamond"/>
                <a:cs typeface="Garamond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5113524"/>
            <a:ext cx="4572000" cy="288174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705600" y="3581400"/>
            <a:ext cx="24993600" cy="861774"/>
          </a:xfrm>
          <a:prstGeom prst="rect">
            <a:avLst/>
          </a:prstGeom>
        </p:spPr>
        <p:txBody>
          <a:bodyPr wrap="square" lIns="182880" tIns="91440" rIns="182880" bIns="91440" anchor="ctr">
            <a:spAutoFit/>
          </a:bodyPr>
          <a:lstStyle/>
          <a:p>
            <a:pPr marL="210820" marR="196850" algn="ctr"/>
            <a:r>
              <a:rPr lang="en-US" sz="4400" spc="-40" dirty="0" smtClean="0">
                <a:solidFill>
                  <a:srgbClr val="231F20"/>
                </a:solidFill>
                <a:latin typeface="Avenir Black"/>
                <a:cs typeface="Avenir Black"/>
              </a:rPr>
              <a:t>Matthew Bourque</a:t>
            </a:r>
            <a:r>
              <a:rPr lang="en-US" sz="4400" spc="-40" dirty="0" smtClean="0">
                <a:solidFill>
                  <a:srgbClr val="231F20"/>
                </a:solidFill>
                <a:latin typeface="Avenir Book"/>
                <a:cs typeface="Avenir Book"/>
              </a:rPr>
              <a:t>, Sylvia Baggett, David </a:t>
            </a:r>
            <a:r>
              <a:rPr lang="en-US" sz="4400" spc="-40" dirty="0" err="1" smtClean="0">
                <a:solidFill>
                  <a:srgbClr val="231F20"/>
                </a:solidFill>
                <a:latin typeface="Avenir Book"/>
                <a:cs typeface="Avenir Book"/>
              </a:rPr>
              <a:t>Borncamp</a:t>
            </a:r>
            <a:r>
              <a:rPr lang="en-US" sz="4400" spc="-40" dirty="0" smtClean="0">
                <a:solidFill>
                  <a:srgbClr val="231F20"/>
                </a:solidFill>
                <a:latin typeface="Avenir Book"/>
                <a:cs typeface="Avenir Book"/>
              </a:rPr>
              <a:t>, Norman </a:t>
            </a:r>
            <a:r>
              <a:rPr lang="en-US" sz="4400" spc="-40" dirty="0" err="1" smtClean="0">
                <a:solidFill>
                  <a:srgbClr val="231F20"/>
                </a:solidFill>
                <a:latin typeface="Avenir Book"/>
                <a:cs typeface="Avenir Book"/>
              </a:rPr>
              <a:t>Grogin</a:t>
            </a:r>
            <a:r>
              <a:rPr lang="en-US" sz="4400" spc="-40" dirty="0" smtClean="0">
                <a:solidFill>
                  <a:srgbClr val="231F20"/>
                </a:solidFill>
                <a:latin typeface="Avenir Book"/>
                <a:cs typeface="Avenir Book"/>
              </a:rPr>
              <a:t>, </a:t>
            </a:r>
            <a:r>
              <a:rPr lang="en-US" sz="4400" spc="-90" dirty="0" smtClean="0">
                <a:solidFill>
                  <a:srgbClr val="231F20"/>
                </a:solidFill>
                <a:latin typeface="Avenir Book"/>
                <a:cs typeface="Avenir Book"/>
              </a:rPr>
              <a:t>and the WFC3 Team (STScI)</a:t>
            </a:r>
          </a:p>
        </p:txBody>
      </p:sp>
      <p:pic>
        <p:nvPicPr>
          <p:cNvPr id="33" name="Picture 1" descr="wfc3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5204400"/>
            <a:ext cx="4953001" cy="2889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2" name="Group 31"/>
          <p:cNvGrpSpPr/>
          <p:nvPr/>
        </p:nvGrpSpPr>
        <p:grpSpPr>
          <a:xfrm>
            <a:off x="762000" y="15468600"/>
            <a:ext cx="17983200" cy="914400"/>
            <a:chOff x="387350" y="7613650"/>
            <a:chExt cx="7339965" cy="3657600"/>
          </a:xfrm>
        </p:grpSpPr>
        <p:sp>
          <p:nvSpPr>
            <p:cNvPr id="34" name="object 10"/>
            <p:cNvSpPr/>
            <p:nvPr/>
          </p:nvSpPr>
          <p:spPr>
            <a:xfrm>
              <a:off x="387350" y="7613650"/>
              <a:ext cx="7339965" cy="0"/>
            </a:xfrm>
            <a:custGeom>
              <a:avLst/>
              <a:gdLst/>
              <a:ahLst/>
              <a:cxnLst/>
              <a:rect l="l" t="t" r="r" b="b"/>
              <a:pathLst>
                <a:path w="7339965">
                  <a:moveTo>
                    <a:pt x="7339592" y="0"/>
                  </a:moveTo>
                  <a:lnTo>
                    <a:pt x="0" y="0"/>
                  </a:lnTo>
                </a:path>
              </a:pathLst>
            </a:custGeom>
            <a:ln w="13296">
              <a:gradFill flip="none" rotWithShape="1">
                <a:gsLst>
                  <a:gs pos="30000">
                    <a:srgbClr val="000000"/>
                  </a:gs>
                  <a:gs pos="100000">
                    <a:srgbClr val="FFFFFF"/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5"/>
            <p:cNvSpPr txBox="1"/>
            <p:nvPr/>
          </p:nvSpPr>
          <p:spPr>
            <a:xfrm>
              <a:off x="463550" y="7613650"/>
              <a:ext cx="7191425" cy="3657600"/>
            </a:xfrm>
            <a:prstGeom prst="rect">
              <a:avLst/>
            </a:prstGeom>
          </p:spPr>
          <p:txBody>
            <a:bodyPr vert="horz" wrap="square" lIns="91440" tIns="91440" rIns="91440" bIns="91440" rtlCol="0">
              <a:noAutofit/>
            </a:bodyPr>
            <a:lstStyle/>
            <a:p>
              <a:pPr marR="118110" algn="ctr"/>
              <a:r>
                <a:rPr lang="en-US" sz="4400" spc="10" dirty="0" smtClean="0">
                  <a:solidFill>
                    <a:srgbClr val="D04848"/>
                  </a:solidFill>
                  <a:latin typeface="Avenir Black"/>
                  <a:cs typeface="Avenir Black"/>
                </a:rPr>
                <a:t>2. Hot </a:t>
              </a:r>
              <a:r>
                <a:rPr lang="en-US" sz="4400" spc="10" dirty="0" smtClean="0">
                  <a:solidFill>
                    <a:srgbClr val="D04848"/>
                  </a:solidFill>
                  <a:latin typeface="Avenir Black"/>
                  <a:cs typeface="Avenir Black"/>
                </a:rPr>
                <a:t>Pixels and Dark Current</a:t>
              </a:r>
              <a:endParaRPr sz="4400" dirty="0">
                <a:solidFill>
                  <a:srgbClr val="D04848"/>
                </a:solidFill>
                <a:latin typeface="Avenir Black"/>
                <a:cs typeface="Avenir Black"/>
              </a:endParaRPr>
            </a:p>
            <a:p>
              <a:pPr marL="25400" marR="10160" indent="425450" algn="just">
                <a:lnSpc>
                  <a:spcPct val="101299"/>
                </a:lnSpc>
                <a:spcBef>
                  <a:spcPts val="718"/>
                </a:spcBef>
              </a:pPr>
              <a:endParaRPr lang="fr-FR" sz="3200" dirty="0">
                <a:solidFill>
                  <a:srgbClr val="231F20"/>
                </a:solidFill>
                <a:latin typeface="Garamond"/>
                <a:cs typeface="Garamond"/>
              </a:endParaRP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459199"/>
            <a:ext cx="8991600" cy="6765609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16383000"/>
            <a:ext cx="8904919" cy="6908379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381000" y="23339716"/>
            <a:ext cx="184404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venir Book"/>
                <a:cs typeface="Avenir Book"/>
              </a:rPr>
              <a:t>The median </a:t>
            </a:r>
            <a:r>
              <a:rPr lang="en-US" sz="3200" dirty="0">
                <a:latin typeface="Avenir Book"/>
                <a:cs typeface="Avenir Book"/>
              </a:rPr>
              <a:t>dark current </a:t>
            </a:r>
            <a:r>
              <a:rPr lang="en-US" sz="3200" dirty="0" smtClean="0">
                <a:latin typeface="Avenir Book"/>
                <a:cs typeface="Avenir Book"/>
              </a:rPr>
              <a:t>(left) and number of hot pixels (right) over time </a:t>
            </a:r>
            <a:r>
              <a:rPr lang="en-US" sz="3200" dirty="0">
                <a:latin typeface="Avenir Book"/>
                <a:cs typeface="Avenir Book"/>
              </a:rPr>
              <a:t>for Chip 2 (Amps C &amp; D).  </a:t>
            </a:r>
            <a:r>
              <a:rPr lang="en-US" sz="3200" dirty="0" smtClean="0">
                <a:latin typeface="Avenir Book"/>
                <a:cs typeface="Avenir Book"/>
              </a:rPr>
              <a:t>Dark current increases roughly 0.5 e-/hr/year and is currently ~7.5 e-/hr. ~1000 </a:t>
            </a:r>
            <a:r>
              <a:rPr lang="en-US" sz="3200" dirty="0">
                <a:latin typeface="Avenir Book"/>
                <a:cs typeface="Avenir Book"/>
              </a:rPr>
              <a:t>new hot pixels above the 54 e-/hr threshold appear every day, currently occupying </a:t>
            </a:r>
            <a:r>
              <a:rPr lang="en-US" sz="3200" dirty="0" smtClean="0">
                <a:latin typeface="Avenir Book"/>
                <a:cs typeface="Avenir Book"/>
              </a:rPr>
              <a:t>~</a:t>
            </a:r>
            <a:r>
              <a:rPr lang="en-US" sz="3200" dirty="0">
                <a:latin typeface="Avenir Book"/>
                <a:cs typeface="Avenir Book"/>
              </a:rPr>
              <a:t>5</a:t>
            </a:r>
            <a:r>
              <a:rPr lang="en-US" sz="3200" dirty="0" smtClean="0">
                <a:latin typeface="Avenir Book"/>
                <a:cs typeface="Avenir Book"/>
              </a:rPr>
              <a:t>% </a:t>
            </a:r>
            <a:r>
              <a:rPr lang="en-US" sz="3200" dirty="0">
                <a:latin typeface="Avenir Book"/>
                <a:cs typeface="Avenir Book"/>
              </a:rPr>
              <a:t>of each chip. Each month, the UVIS detector is warmed to +20C (shaded in gray/white regions), erasing </a:t>
            </a:r>
            <a:r>
              <a:rPr lang="en-US" sz="3200" dirty="0" smtClean="0">
                <a:latin typeface="Avenir Book"/>
                <a:cs typeface="Avenir Book"/>
              </a:rPr>
              <a:t>10-20</a:t>
            </a:r>
            <a:r>
              <a:rPr lang="en-US" sz="3200" dirty="0">
                <a:latin typeface="Avenir Book"/>
                <a:cs typeface="Avenir Book"/>
              </a:rPr>
              <a:t>% of the hot </a:t>
            </a:r>
            <a:r>
              <a:rPr lang="en-US" sz="3200" dirty="0" smtClean="0">
                <a:latin typeface="Avenir Book"/>
                <a:cs typeface="Avenir Book"/>
              </a:rPr>
              <a:t>pixels.  </a:t>
            </a:r>
            <a:endParaRPr lang="en-US" sz="3200" i="1" dirty="0">
              <a:latin typeface="Avenir Book"/>
              <a:cs typeface="Avenir Book"/>
            </a:endParaRPr>
          </a:p>
        </p:txBody>
      </p:sp>
      <p:sp>
        <p:nvSpPr>
          <p:cNvPr id="38" name="object 12"/>
          <p:cNvSpPr/>
          <p:nvPr/>
        </p:nvSpPr>
        <p:spPr>
          <a:xfrm rot="5400000" flipV="1">
            <a:off x="4788114" y="23024887"/>
            <a:ext cx="29489400" cy="660826"/>
          </a:xfrm>
          <a:custGeom>
            <a:avLst/>
            <a:gdLst/>
            <a:ahLst/>
            <a:cxnLst/>
            <a:rect l="l" t="t" r="r" b="b"/>
            <a:pathLst>
              <a:path w="14918690">
                <a:moveTo>
                  <a:pt x="14918519" y="0"/>
                </a:moveTo>
                <a:lnTo>
                  <a:pt x="0" y="0"/>
                </a:lnTo>
              </a:path>
            </a:pathLst>
          </a:custGeom>
          <a:ln w="13296">
            <a:gradFill flip="none" rotWithShape="1">
              <a:gsLst>
                <a:gs pos="50000">
                  <a:schemeClr val="tx1"/>
                </a:gs>
                <a:gs pos="100000">
                  <a:prstClr val="white"/>
                </a:gs>
              </a:gsLst>
              <a:path path="circle">
                <a:fillToRect l="50000" t="50000" r="50000" b="50000"/>
              </a:path>
              <a:tileRect/>
            </a:gradFill>
          </a:ln>
        </p:spPr>
        <p:txBody>
          <a:bodyPr wrap="square" lIns="0" tIns="0" rIns="0" bIns="0" rtlCol="0"/>
          <a:lstStyle/>
          <a:p>
            <a:pPr algn="ctr"/>
            <a:endParaRPr dirty="0">
              <a:ln>
                <a:solidFill>
                  <a:srgbClr val="000000"/>
                </a:solidFill>
              </a:ln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8839200"/>
            <a:ext cx="6319147" cy="6330472"/>
          </a:xfrm>
          <a:prstGeom prst="rect">
            <a:avLst/>
          </a:prstGeom>
        </p:spPr>
      </p:pic>
      <p:pic>
        <p:nvPicPr>
          <p:cNvPr id="19" name="Picture 18" descr="dark_histogra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200" y="8991600"/>
            <a:ext cx="5410200" cy="6206682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6858000" y="8763000"/>
            <a:ext cx="640080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venir Book"/>
                <a:cs typeface="Avenir Book"/>
              </a:rPr>
              <a:t>(Left) A 200x200 pixel region taken from a 900-second UVIS dark, showing the nominal features of background dark current, cosmic rays, hot pixels, and CTE trails.</a:t>
            </a:r>
          </a:p>
          <a:p>
            <a:pPr algn="just"/>
            <a:endParaRPr lang="en-US" sz="3200" dirty="0" smtClean="0">
              <a:latin typeface="Avenir Book"/>
              <a:cs typeface="Avenir Book"/>
            </a:endParaRPr>
          </a:p>
          <a:p>
            <a:pPr algn="just"/>
            <a:r>
              <a:rPr lang="en-US" sz="3200" dirty="0" smtClean="0">
                <a:latin typeface="Avenir Book"/>
                <a:cs typeface="Avenir Book"/>
              </a:rPr>
              <a:t>(Right) The distribution of pixel values in a typical 900-second UVIS dark.  The pixels with values exceeding the hot pixel threshold of 54 e-/</a:t>
            </a:r>
            <a:r>
              <a:rPr lang="en-US" sz="3200" dirty="0" err="1" smtClean="0">
                <a:latin typeface="Avenir Book"/>
                <a:cs typeface="Avenir Book"/>
              </a:rPr>
              <a:t>hr</a:t>
            </a:r>
            <a:r>
              <a:rPr lang="en-US" sz="3200" dirty="0" smtClean="0">
                <a:latin typeface="Avenir Book"/>
                <a:cs typeface="Avenir Book"/>
              </a:rPr>
              <a:t> (13.5 e- in 900 sec) are shaded in red. Bin size is 0.5 e-.  </a:t>
            </a:r>
            <a:endParaRPr lang="en-US" sz="3200" dirty="0">
              <a:latin typeface="Avenir Book"/>
              <a:cs typeface="Avenir Book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4554200" y="35204402"/>
            <a:ext cx="4267200" cy="2862999"/>
            <a:chOff x="457200" y="35371063"/>
            <a:chExt cx="3886200" cy="2607374"/>
          </a:xfrm>
        </p:grpSpPr>
        <p:sp>
          <p:nvSpPr>
            <p:cNvPr id="42" name="Rectangle 41"/>
            <p:cNvSpPr/>
            <p:nvPr/>
          </p:nvSpPr>
          <p:spPr>
            <a:xfrm>
              <a:off x="457200" y="37417844"/>
              <a:ext cx="3870840" cy="560593"/>
            </a:xfrm>
            <a:prstGeom prst="rect">
              <a:avLst/>
            </a:prstGeom>
          </p:spPr>
          <p:txBody>
            <a:bodyPr wrap="square" lIns="182880" tIns="91440" rIns="182880" bIns="91440" anchor="ctr">
              <a:spAutoFit/>
            </a:bodyPr>
            <a:lstStyle/>
            <a:p>
              <a:pPr marL="210820" marR="196850" algn="ctr"/>
              <a:r>
                <a:rPr lang="en-US" sz="2800" spc="-40" dirty="0" smtClean="0">
                  <a:solidFill>
                    <a:srgbClr val="D04848"/>
                  </a:solidFill>
                  <a:latin typeface="Avenir Book"/>
                  <a:cs typeface="Avenir Book"/>
                </a:rPr>
                <a:t>Poster 117.11</a:t>
              </a:r>
              <a:endParaRPr lang="en-US" sz="2800" spc="-90" dirty="0" smtClean="0">
                <a:solidFill>
                  <a:srgbClr val="D04848"/>
                </a:solidFill>
                <a:latin typeface="Avenir Book"/>
                <a:cs typeface="Avenir Book"/>
              </a:endParaRP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" y="35371063"/>
              <a:ext cx="3886200" cy="2071142"/>
            </a:xfrm>
            <a:prstGeom prst="rect">
              <a:avLst/>
            </a:prstGeom>
          </p:spPr>
        </p:pic>
      </p:grpSp>
      <p:sp>
        <p:nvSpPr>
          <p:cNvPr id="21" name="TextBox 20"/>
          <p:cNvSpPr txBox="1"/>
          <p:nvPr/>
        </p:nvSpPr>
        <p:spPr>
          <a:xfrm>
            <a:off x="19431000" y="35814000"/>
            <a:ext cx="18592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latin typeface="Avenir Book"/>
                <a:cs typeface="Avenir Book"/>
              </a:rPr>
              <a:t>ACS ISR: </a:t>
            </a:r>
            <a:r>
              <a:rPr lang="en-US" sz="2800" i="1" dirty="0" smtClean="0">
                <a:latin typeface="Avenir Book"/>
                <a:cs typeface="Avenir Book"/>
              </a:rPr>
              <a:t>“Pixel </a:t>
            </a:r>
            <a:r>
              <a:rPr lang="en-US" sz="2800" i="1" dirty="0">
                <a:latin typeface="Avenir Book"/>
                <a:cs typeface="Avenir Book"/>
              </a:rPr>
              <a:t>History for Advanced Camera for Surveys Wide Field </a:t>
            </a:r>
            <a:r>
              <a:rPr lang="en-US" sz="2800" i="1" dirty="0" smtClean="0">
                <a:latin typeface="Avenir Book"/>
                <a:cs typeface="Avenir Book"/>
              </a:rPr>
              <a:t>Channel,” </a:t>
            </a:r>
            <a:r>
              <a:rPr lang="en-US" sz="2800" dirty="0" err="1" smtClean="0">
                <a:latin typeface="Avenir Book"/>
                <a:cs typeface="Avenir Book"/>
              </a:rPr>
              <a:t>Borncamp</a:t>
            </a:r>
            <a:r>
              <a:rPr lang="en-US" sz="2800" dirty="0" smtClean="0">
                <a:latin typeface="Avenir Book"/>
                <a:cs typeface="Avenir Book"/>
              </a:rPr>
              <a:t> et al., 2017 (in review)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latin typeface="Avenir Book"/>
                <a:cs typeface="Avenir Book"/>
              </a:rPr>
              <a:t>WFC3 ISR 2016-08</a:t>
            </a:r>
            <a:r>
              <a:rPr lang="en-US" sz="2800" i="1" dirty="0" smtClean="0">
                <a:latin typeface="Avenir Book"/>
                <a:cs typeface="Avenir Book"/>
              </a:rPr>
              <a:t>: “WFC3/UVIS Dark Calibration: Monitoring Results and Improvements to Dark Reference Files,”</a:t>
            </a:r>
            <a:r>
              <a:rPr lang="en-US" sz="2800" dirty="0" smtClean="0">
                <a:latin typeface="Avenir Book"/>
                <a:cs typeface="Avenir Book"/>
              </a:rPr>
              <a:t> Bourque &amp; Baggett, 2016</a:t>
            </a:r>
            <a:r>
              <a:rPr lang="en-US" sz="2800" dirty="0">
                <a:latin typeface="Avenir Book"/>
                <a:cs typeface="Avenir Book"/>
              </a:rPr>
              <a:t>, available at </a:t>
            </a:r>
            <a:r>
              <a:rPr lang="en-US" sz="2800" dirty="0">
                <a:latin typeface="Avenir Book"/>
                <a:cs typeface="Avenir Book"/>
                <a:hlinkClick r:id="rId9"/>
              </a:rPr>
              <a:t>http://www.stsci.edu/hst/wfc3/documents/ISRs/WFC3-2016-08.</a:t>
            </a:r>
            <a:r>
              <a:rPr lang="en-US" sz="2800" dirty="0" smtClean="0">
                <a:latin typeface="Avenir Book"/>
                <a:cs typeface="Avenir Book"/>
                <a:hlinkClick r:id="rId9"/>
              </a:rPr>
              <a:t>pdf</a:t>
            </a:r>
            <a:endParaRPr lang="en-US" sz="2800" dirty="0" smtClean="0">
              <a:latin typeface="Avenir Book"/>
              <a:cs typeface="Avenir Book"/>
            </a:endParaRP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latin typeface="Avenir Book"/>
                <a:cs typeface="Avenir Book"/>
              </a:rPr>
              <a:t>This poster and supporting </a:t>
            </a:r>
            <a:r>
              <a:rPr lang="en-US" sz="2800" dirty="0">
                <a:latin typeface="Avenir Book"/>
                <a:cs typeface="Avenir Book"/>
              </a:rPr>
              <a:t>materials available at </a:t>
            </a:r>
            <a:r>
              <a:rPr lang="en-US" sz="2800" dirty="0">
                <a:latin typeface="Avenir Book"/>
                <a:cs typeface="Avenir Book"/>
                <a:hlinkClick r:id="rId10"/>
              </a:rPr>
              <a:t>https://github.com/bourque/AAS-2017-</a:t>
            </a:r>
            <a:r>
              <a:rPr lang="en-US" sz="2800" dirty="0" smtClean="0">
                <a:latin typeface="Avenir Book"/>
                <a:cs typeface="Avenir Book"/>
                <a:hlinkClick r:id="rId10"/>
              </a:rPr>
              <a:t>Austin</a:t>
            </a:r>
            <a:endParaRPr lang="en-US" sz="2800" dirty="0" smtClean="0">
              <a:latin typeface="Avenir Book"/>
              <a:cs typeface="Avenir Book"/>
            </a:endParaRP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latin typeface="Avenir Book"/>
                <a:cs typeface="Avenir Book"/>
              </a:rPr>
              <a:t>Questions? Email </a:t>
            </a:r>
            <a:r>
              <a:rPr lang="en-US" sz="2800" dirty="0" smtClean="0">
                <a:latin typeface="Avenir Book"/>
                <a:cs typeface="Avenir Book"/>
                <a:hlinkClick r:id="rId11"/>
              </a:rPr>
              <a:t>bourque@stsci.edu</a:t>
            </a:r>
            <a:r>
              <a:rPr lang="en-US" sz="2800" dirty="0" smtClean="0">
                <a:latin typeface="Avenir Book"/>
                <a:cs typeface="Avenir Book"/>
              </a:rPr>
              <a:t> or </a:t>
            </a:r>
            <a:r>
              <a:rPr lang="en-US" sz="2800" dirty="0" smtClean="0">
                <a:latin typeface="Avenir Book"/>
                <a:cs typeface="Avenir Book"/>
                <a:hlinkClick r:id="rId12"/>
              </a:rPr>
              <a:t>help@stsci.edu</a:t>
            </a:r>
            <a:endParaRPr lang="en-US" sz="2800" dirty="0" smtClean="0">
              <a:latin typeface="Avenir Book"/>
              <a:cs typeface="Avenir Book"/>
            </a:endParaRPr>
          </a:p>
        </p:txBody>
      </p:sp>
      <p:pic>
        <p:nvPicPr>
          <p:cNvPr id="11" name="Picture 10" descr="nasa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35280600"/>
            <a:ext cx="3471231" cy="2881122"/>
          </a:xfrm>
          <a:prstGeom prst="rect">
            <a:avLst/>
          </a:prstGeom>
        </p:spPr>
      </p:pic>
      <p:pic>
        <p:nvPicPr>
          <p:cNvPr id="24" name="Picture 23" descr="Screen Shot 2017-05-04 at 11.44.56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7200" y="8915400"/>
            <a:ext cx="9529379" cy="8534400"/>
          </a:xfrm>
          <a:prstGeom prst="rect">
            <a:avLst/>
          </a:prstGeom>
        </p:spPr>
      </p:pic>
      <p:pic>
        <p:nvPicPr>
          <p:cNvPr id="36" name="Picture 35" descr="Screen Shot 2017-05-04 at 16.57.04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2600" y="18364200"/>
            <a:ext cx="9611433" cy="9982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01" y="26979986"/>
            <a:ext cx="2743200" cy="273773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26822400"/>
            <a:ext cx="7759204" cy="51816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6974800"/>
            <a:ext cx="2737202" cy="274810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26974800"/>
            <a:ext cx="2737202" cy="2748108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457200" y="32537400"/>
            <a:ext cx="18288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venir Book"/>
                <a:cs typeface="Avenir Book"/>
              </a:rPr>
              <a:t>To efficiently perform pixel stability analyses, we constructed ‘</a:t>
            </a:r>
            <a:r>
              <a:rPr lang="en-US" sz="3200" dirty="0">
                <a:latin typeface="Avenir Book"/>
                <a:cs typeface="Avenir Book"/>
              </a:rPr>
              <a:t>p</a:t>
            </a:r>
            <a:r>
              <a:rPr lang="en-US" sz="3200" dirty="0" smtClean="0">
                <a:latin typeface="Avenir Book"/>
                <a:cs typeface="Avenir Book"/>
              </a:rPr>
              <a:t>ixel history’ images in which we extracted each column from every on-orbit UVIS dark and placed them into a time-ordered array, yielding a single pixel’s ‘history’ along each row of the image. Each column’s pixel history image was placed into a Hierarchal Data Format (HDF) dataset using Python’s </a:t>
            </a:r>
            <a:r>
              <a:rPr lang="en-US" sz="3200" dirty="0" smtClean="0">
                <a:latin typeface="Consolas"/>
                <a:cs typeface="Consolas"/>
              </a:rPr>
              <a:t>h5py</a:t>
            </a:r>
            <a:r>
              <a:rPr lang="en-US" sz="3200" dirty="0" smtClean="0">
                <a:latin typeface="Avenir Book"/>
                <a:cs typeface="Avenir Book"/>
              </a:rPr>
              <a:t> library.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9372600" y="28346400"/>
            <a:ext cx="1295400" cy="0"/>
          </a:xfrm>
          <a:prstGeom prst="straightConnector1">
            <a:avLst/>
          </a:prstGeom>
          <a:ln w="101600">
            <a:solidFill>
              <a:srgbClr val="D04848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371600" y="2979420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t=1</a:t>
            </a:r>
            <a:endParaRPr lang="en-US" i="1" baseline="-25000" dirty="0">
              <a:solidFill>
                <a:srgbClr val="0000FF"/>
              </a:solidFill>
              <a:latin typeface="Times New Roman"/>
              <a:cs typeface="Times New Roman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419600" y="2979420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t=2</a:t>
            </a:r>
            <a:endParaRPr lang="en-US" i="1" baseline="-25000" dirty="0">
              <a:solidFill>
                <a:srgbClr val="FF0000"/>
              </a:solidFill>
              <a:latin typeface="Times New Roman"/>
              <a:cs typeface="Times New Roman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239000" y="2979420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rgbClr val="008000"/>
                </a:solidFill>
                <a:latin typeface="Times New Roman"/>
                <a:cs typeface="Times New Roman"/>
              </a:rPr>
              <a:t>t=3</a:t>
            </a:r>
            <a:endParaRPr lang="en-US" i="1" baseline="-25000" dirty="0">
              <a:solidFill>
                <a:srgbClr val="008000"/>
              </a:solidFill>
              <a:latin typeface="Times New Roman"/>
              <a:cs typeface="Times New Roman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3639800" y="32004000"/>
            <a:ext cx="53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t </a:t>
            </a:r>
            <a:r>
              <a:rPr lang="en-US" i="1" dirty="0" smtClean="0">
                <a:latin typeface="Times New Roman"/>
                <a:cs typeface="Times New Roman"/>
                <a:sym typeface="Wingdings"/>
              </a:rPr>
              <a:t> 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14097000" y="32385000"/>
            <a:ext cx="1524000" cy="0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38200" y="30708600"/>
            <a:ext cx="8458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8000"/>
                </a:solidFill>
                <a:latin typeface="Consolas"/>
                <a:cs typeface="Consolas"/>
              </a:rPr>
              <a:t>w</a:t>
            </a:r>
            <a:r>
              <a:rPr lang="en-US" sz="3200" b="1" dirty="0" smtClean="0">
                <a:solidFill>
                  <a:srgbClr val="008000"/>
                </a:solidFill>
                <a:latin typeface="Consolas"/>
                <a:cs typeface="Consolas"/>
              </a:rPr>
              <a:t>ith</a:t>
            </a:r>
            <a:r>
              <a:rPr lang="en-US" sz="3200" dirty="0" smtClean="0">
                <a:latin typeface="Consolas"/>
                <a:cs typeface="Consolas"/>
              </a:rPr>
              <a:t> h5py.File(</a:t>
            </a:r>
            <a:r>
              <a:rPr lang="en-US" sz="3200" dirty="0" smtClean="0">
                <a:solidFill>
                  <a:srgbClr val="FF0000"/>
                </a:solidFill>
                <a:latin typeface="Consolas"/>
                <a:cs typeface="Consolas"/>
              </a:rPr>
              <a:t>‘pixhist.hdf5’</a:t>
            </a:r>
            <a:r>
              <a:rPr lang="en-US" sz="3200" dirty="0" smtClean="0">
                <a:latin typeface="Consolas"/>
                <a:cs typeface="Consolas"/>
              </a:rPr>
              <a:t>) </a:t>
            </a:r>
            <a:r>
              <a:rPr lang="en-US" sz="3200" b="1" dirty="0" smtClean="0">
                <a:solidFill>
                  <a:srgbClr val="008000"/>
                </a:solidFill>
                <a:latin typeface="Consolas"/>
                <a:cs typeface="Consolas"/>
              </a:rPr>
              <a:t>as</a:t>
            </a:r>
            <a:r>
              <a:rPr lang="en-US" sz="3200" dirty="0" smtClean="0">
                <a:latin typeface="Consolas"/>
                <a:cs typeface="Consolas"/>
              </a:rPr>
              <a:t> f:</a:t>
            </a:r>
          </a:p>
          <a:p>
            <a:r>
              <a:rPr lang="en-US" sz="3200" dirty="0" smtClean="0">
                <a:latin typeface="Consolas"/>
                <a:cs typeface="Consolas"/>
              </a:rPr>
              <a:t>    </a:t>
            </a:r>
            <a:r>
              <a:rPr lang="en-US" sz="3200" dirty="0" err="1" smtClean="0">
                <a:latin typeface="Consolas"/>
                <a:cs typeface="Consolas"/>
              </a:rPr>
              <a:t>sci</a:t>
            </a:r>
            <a:r>
              <a:rPr lang="en-US" sz="3200" dirty="0" smtClean="0">
                <a:latin typeface="Consolas"/>
                <a:cs typeface="Consolas"/>
              </a:rPr>
              <a:t> = f[</a:t>
            </a:r>
            <a:r>
              <a:rPr lang="en-US" sz="3200" dirty="0" smtClean="0">
                <a:solidFill>
                  <a:srgbClr val="FF0000"/>
                </a:solidFill>
                <a:latin typeface="Consolas"/>
                <a:cs typeface="Consolas"/>
              </a:rPr>
              <a:t>‘{amp</a:t>
            </a:r>
            <a:r>
              <a:rPr lang="en-US" sz="3200" dirty="0">
                <a:solidFill>
                  <a:srgbClr val="FF0000"/>
                </a:solidFill>
                <a:latin typeface="Consolas"/>
                <a:cs typeface="Consolas"/>
              </a:rPr>
              <a:t>}</a:t>
            </a:r>
            <a:r>
              <a:rPr lang="en-US" sz="3200" dirty="0" smtClean="0">
                <a:solidFill>
                  <a:srgbClr val="FF0000"/>
                </a:solidFill>
                <a:latin typeface="Consolas"/>
                <a:cs typeface="Consolas"/>
              </a:rPr>
              <a:t>/</a:t>
            </a:r>
            <a:r>
              <a:rPr lang="en-US" sz="3200" dirty="0">
                <a:solidFill>
                  <a:srgbClr val="FF0000"/>
                </a:solidFill>
                <a:latin typeface="Consolas"/>
                <a:cs typeface="Consolas"/>
              </a:rPr>
              <a:t>{</a:t>
            </a:r>
            <a:r>
              <a:rPr lang="en-US" sz="3200" dirty="0" smtClean="0">
                <a:solidFill>
                  <a:srgbClr val="FF0000"/>
                </a:solidFill>
                <a:latin typeface="Consolas"/>
                <a:cs typeface="Consolas"/>
              </a:rPr>
              <a:t>col}/</a:t>
            </a:r>
            <a:r>
              <a:rPr lang="en-US" sz="3200" dirty="0" err="1" smtClean="0">
                <a:solidFill>
                  <a:srgbClr val="FF0000"/>
                </a:solidFill>
                <a:latin typeface="Consolas"/>
                <a:cs typeface="Consolas"/>
              </a:rPr>
              <a:t>sci</a:t>
            </a:r>
            <a:r>
              <a:rPr lang="en-US" sz="3200" dirty="0" smtClean="0">
                <a:solidFill>
                  <a:srgbClr val="FF0000"/>
                </a:solidFill>
                <a:latin typeface="Consolas"/>
                <a:cs typeface="Consolas"/>
              </a:rPr>
              <a:t>’</a:t>
            </a:r>
            <a:r>
              <a:rPr lang="en-US" sz="3200" dirty="0" smtClean="0">
                <a:latin typeface="Consolas"/>
                <a:cs typeface="Consolas"/>
              </a:rPr>
              <a:t>].value</a:t>
            </a:r>
          </a:p>
          <a:p>
            <a:r>
              <a:rPr lang="en-US" sz="3200" dirty="0">
                <a:latin typeface="Consolas"/>
                <a:cs typeface="Consolas"/>
              </a:rPr>
              <a:t> </a:t>
            </a:r>
            <a:r>
              <a:rPr lang="en-US" sz="3200" dirty="0" smtClean="0">
                <a:latin typeface="Consolas"/>
                <a:cs typeface="Consolas"/>
              </a:rPr>
              <a:t>   err = f</a:t>
            </a:r>
            <a:r>
              <a:rPr lang="en-US" sz="3200" dirty="0">
                <a:latin typeface="Consolas"/>
                <a:cs typeface="Consolas"/>
              </a:rPr>
              <a:t>[</a:t>
            </a:r>
            <a:r>
              <a:rPr lang="en-US" sz="3200" dirty="0">
                <a:solidFill>
                  <a:srgbClr val="FF0000"/>
                </a:solidFill>
                <a:latin typeface="Consolas"/>
                <a:cs typeface="Consolas"/>
              </a:rPr>
              <a:t>‘{amp}/{col}</a:t>
            </a:r>
            <a:r>
              <a:rPr lang="en-US" sz="3200" dirty="0" smtClean="0">
                <a:solidFill>
                  <a:srgbClr val="FF0000"/>
                </a:solidFill>
                <a:latin typeface="Consolas"/>
                <a:cs typeface="Consolas"/>
              </a:rPr>
              <a:t>/err’</a:t>
            </a:r>
            <a:r>
              <a:rPr lang="en-US" sz="3200" dirty="0" smtClean="0">
                <a:latin typeface="Consolas"/>
                <a:cs typeface="Consolas"/>
              </a:rPr>
              <a:t>].value</a:t>
            </a:r>
            <a:endParaRPr lang="en-US" sz="3200" dirty="0">
              <a:latin typeface="Consolas"/>
              <a:cs typeface="Consolas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9372600" y="31470600"/>
            <a:ext cx="1295400" cy="0"/>
          </a:xfrm>
          <a:prstGeom prst="straightConnector1">
            <a:avLst/>
          </a:prstGeom>
          <a:ln w="101600">
            <a:solidFill>
              <a:srgbClr val="D04848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Screen Shot 2017-05-10 at 12.11.52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981200"/>
            <a:ext cx="2438400" cy="243840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29260800" y="8991600"/>
            <a:ext cx="8610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venir Book"/>
                <a:cs typeface="Avenir Book"/>
              </a:rPr>
              <a:t>For each pixel, we calculate its stability (F) over each anneal cycle using the following equation:</a:t>
            </a:r>
            <a:endParaRPr lang="en-US" sz="3200" dirty="0">
              <a:latin typeface="Avenir Book"/>
              <a:cs typeface="Avenir Book"/>
            </a:endParaRPr>
          </a:p>
        </p:txBody>
      </p:sp>
      <p:pic>
        <p:nvPicPr>
          <p:cNvPr id="16" name="Picture 15" descr="Screen Shot 2017-05-10 at 15.33.50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00" y="10668000"/>
            <a:ext cx="6771736" cy="1143000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29260800" y="11963400"/>
            <a:ext cx="8610600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>
                <a:latin typeface="Avenir Book"/>
                <a:cs typeface="Avenir Book"/>
              </a:rPr>
              <a:t>F&lt;1: </a:t>
            </a:r>
            <a:r>
              <a:rPr lang="en-US" sz="3200" i="1" dirty="0">
                <a:latin typeface="Avenir Book"/>
                <a:cs typeface="Avenir Book"/>
              </a:rPr>
              <a:t>No variance above noise (stable)</a:t>
            </a:r>
            <a:endParaRPr lang="is-IS" sz="3200" i="1" dirty="0">
              <a:latin typeface="Avenir Book"/>
              <a:cs typeface="Avenir Book"/>
            </a:endParaRPr>
          </a:p>
          <a:p>
            <a:pPr algn="just"/>
            <a:r>
              <a:rPr lang="is-IS" sz="3200" b="1" dirty="0">
                <a:latin typeface="Avenir Book"/>
                <a:cs typeface="Avenir Book"/>
              </a:rPr>
              <a:t>F=1: </a:t>
            </a:r>
            <a:r>
              <a:rPr lang="is-IS" sz="3200" i="1" dirty="0">
                <a:latin typeface="Avenir Book"/>
                <a:cs typeface="Avenir Book"/>
              </a:rPr>
              <a:t>Variance matches noise (stable)</a:t>
            </a:r>
          </a:p>
          <a:p>
            <a:pPr algn="just"/>
            <a:r>
              <a:rPr lang="is-IS" sz="3200" b="1" dirty="0">
                <a:latin typeface="Avenir Book"/>
                <a:cs typeface="Avenir Book"/>
              </a:rPr>
              <a:t>F&gt;1: </a:t>
            </a:r>
            <a:r>
              <a:rPr lang="is-IS" sz="3200" i="1" dirty="0">
                <a:latin typeface="Avenir Book"/>
                <a:cs typeface="Avenir Book"/>
              </a:rPr>
              <a:t>Some variance above noise (stable)</a:t>
            </a:r>
          </a:p>
          <a:p>
            <a:pPr algn="just"/>
            <a:r>
              <a:rPr lang="is-IS" sz="3200" b="1" dirty="0">
                <a:latin typeface="Avenir Book"/>
                <a:cs typeface="Avenir Book"/>
              </a:rPr>
              <a:t>F&gt;=2: </a:t>
            </a:r>
            <a:r>
              <a:rPr lang="is-IS" sz="3200" i="1" dirty="0">
                <a:latin typeface="Avenir Book"/>
                <a:cs typeface="Avenir Book"/>
              </a:rPr>
              <a:t>considered “unstable</a:t>
            </a:r>
            <a:r>
              <a:rPr lang="is-IS" sz="3200" i="1" dirty="0" smtClean="0">
                <a:latin typeface="Avenir Book"/>
                <a:cs typeface="Avenir Book"/>
              </a:rPr>
              <a:t>”</a:t>
            </a:r>
            <a:endParaRPr lang="en-US" sz="3200" dirty="0" smtClean="0">
              <a:latin typeface="Avenir Book"/>
              <a:cs typeface="Avenir Book"/>
            </a:endParaRPr>
          </a:p>
          <a:p>
            <a:pPr algn="just"/>
            <a:endParaRPr lang="en-US" sz="3200" dirty="0">
              <a:latin typeface="Avenir Book"/>
              <a:cs typeface="Avenir Book"/>
            </a:endParaRPr>
          </a:p>
          <a:p>
            <a:pPr algn="just"/>
            <a:r>
              <a:rPr lang="en-US" sz="3200" dirty="0" smtClean="0">
                <a:latin typeface="Avenir Book"/>
                <a:cs typeface="Avenir Book"/>
              </a:rPr>
              <a:t>Note that typically there are ~100 dark observations within an anneal cycle, and only non-cosmic ray-affected pixels contribute to the stability measurement.  </a:t>
            </a:r>
          </a:p>
          <a:p>
            <a:pPr algn="just"/>
            <a:endParaRPr lang="en-US" sz="3200" dirty="0">
              <a:latin typeface="Avenir Book"/>
              <a:cs typeface="Avenir Book"/>
            </a:endParaRPr>
          </a:p>
          <a:p>
            <a:pPr algn="just"/>
            <a:r>
              <a:rPr lang="en-US" sz="3200" dirty="0" smtClean="0">
                <a:latin typeface="Avenir Book"/>
                <a:cs typeface="Avenir Book"/>
              </a:rPr>
              <a:t>(Left) The stability measurement for each pixel for the December 2016 anneal cycle.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9583400" y="18135600"/>
            <a:ext cx="853440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venir Book"/>
                <a:cs typeface="Avenir Book"/>
              </a:rPr>
              <a:t>We aim to classify each pixel into one of four categories:</a:t>
            </a:r>
          </a:p>
          <a:p>
            <a:pPr algn="just"/>
            <a:endParaRPr lang="en-US" sz="3200" dirty="0">
              <a:latin typeface="Avenir Book"/>
              <a:cs typeface="Avenir Book"/>
            </a:endParaRPr>
          </a:p>
          <a:p>
            <a:pPr algn="just"/>
            <a:r>
              <a:rPr lang="en-US" sz="3200" dirty="0" smtClean="0">
                <a:solidFill>
                  <a:srgbClr val="008000"/>
                </a:solidFill>
                <a:latin typeface="Avenir Book"/>
                <a:cs typeface="Avenir Book"/>
              </a:rPr>
              <a:t>  Cold + Stable:     </a:t>
            </a:r>
            <a:r>
              <a:rPr lang="en-US" sz="3200" dirty="0" smtClean="0">
                <a:latin typeface="Avenir Book"/>
                <a:cs typeface="Avenir Book"/>
              </a:rPr>
              <a:t>mean(SCI) &lt; 54 e-/</a:t>
            </a:r>
            <a:r>
              <a:rPr lang="en-US" sz="3200" dirty="0" err="1" smtClean="0">
                <a:latin typeface="Avenir Book"/>
                <a:cs typeface="Avenir Book"/>
              </a:rPr>
              <a:t>hr</a:t>
            </a:r>
            <a:r>
              <a:rPr lang="en-US" sz="3200" dirty="0" smtClean="0">
                <a:latin typeface="Avenir Book"/>
                <a:cs typeface="Avenir Book"/>
              </a:rPr>
              <a:t>, F &lt; 2</a:t>
            </a:r>
          </a:p>
          <a:p>
            <a:pPr algn="just"/>
            <a:r>
              <a:rPr lang="en-US" sz="3200" dirty="0" smtClean="0">
                <a:solidFill>
                  <a:srgbClr val="0000FF"/>
                </a:solidFill>
                <a:latin typeface="Avenir Book"/>
                <a:cs typeface="Avenir Book"/>
              </a:rPr>
              <a:t>  Cold + Unstable: </a:t>
            </a:r>
            <a:r>
              <a:rPr lang="en-US" sz="3200" dirty="0" smtClean="0">
                <a:latin typeface="Avenir Book"/>
                <a:cs typeface="Avenir Book"/>
              </a:rPr>
              <a:t>mean(SCI) &lt; 54 e-/</a:t>
            </a:r>
            <a:r>
              <a:rPr lang="en-US" sz="3200" dirty="0" err="1" smtClean="0">
                <a:latin typeface="Avenir Book"/>
                <a:cs typeface="Avenir Book"/>
              </a:rPr>
              <a:t>hr</a:t>
            </a:r>
            <a:r>
              <a:rPr lang="en-US" sz="3200" dirty="0" smtClean="0">
                <a:latin typeface="Avenir Book"/>
                <a:cs typeface="Avenir Book"/>
              </a:rPr>
              <a:t>, F &gt; 2</a:t>
            </a:r>
          </a:p>
          <a:p>
            <a:pPr algn="just"/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  <a:latin typeface="Avenir Book"/>
                <a:cs typeface="Avenir Book"/>
              </a:rPr>
              <a:t>  Hot + Stable:       </a:t>
            </a:r>
            <a:r>
              <a:rPr lang="en-US" sz="3200" dirty="0" smtClean="0">
                <a:latin typeface="Avenir Book"/>
                <a:cs typeface="Avenir Book"/>
              </a:rPr>
              <a:t>mean(SCI) &gt; 54 e-/</a:t>
            </a:r>
            <a:r>
              <a:rPr lang="en-US" sz="3200" dirty="0" err="1" smtClean="0">
                <a:latin typeface="Avenir Book"/>
                <a:cs typeface="Avenir Book"/>
              </a:rPr>
              <a:t>hr</a:t>
            </a:r>
            <a:r>
              <a:rPr lang="en-US" sz="3200" dirty="0" smtClean="0">
                <a:latin typeface="Avenir Book"/>
                <a:cs typeface="Avenir Book"/>
              </a:rPr>
              <a:t>, F &lt; 2</a:t>
            </a:r>
          </a:p>
          <a:p>
            <a:pPr algn="just"/>
            <a:r>
              <a:rPr lang="en-US" sz="3200" dirty="0" smtClean="0">
                <a:solidFill>
                  <a:srgbClr val="FF0000"/>
                </a:solidFill>
                <a:latin typeface="Avenir Book"/>
                <a:cs typeface="Avenir Book"/>
              </a:rPr>
              <a:t>  Hot + Unstable:   </a:t>
            </a:r>
            <a:r>
              <a:rPr lang="en-US" sz="3200" dirty="0" smtClean="0">
                <a:latin typeface="Avenir Book"/>
                <a:cs typeface="Avenir Book"/>
              </a:rPr>
              <a:t>mean(SCI) &gt; 54 e-/</a:t>
            </a:r>
            <a:r>
              <a:rPr lang="en-US" sz="3200" dirty="0" err="1" smtClean="0">
                <a:latin typeface="Avenir Book"/>
                <a:cs typeface="Avenir Book"/>
              </a:rPr>
              <a:t>hr</a:t>
            </a:r>
            <a:r>
              <a:rPr lang="en-US" sz="3200" dirty="0" smtClean="0">
                <a:latin typeface="Avenir Book"/>
                <a:cs typeface="Avenir Book"/>
              </a:rPr>
              <a:t>, F &gt; 2</a:t>
            </a:r>
          </a:p>
          <a:p>
            <a:pPr algn="just"/>
            <a:endParaRPr lang="en-US" sz="3200" dirty="0" smtClean="0">
              <a:latin typeface="Avenir Book"/>
              <a:cs typeface="Avenir Book"/>
            </a:endParaRPr>
          </a:p>
          <a:p>
            <a:pPr algn="just"/>
            <a:r>
              <a:rPr lang="en-US" sz="3200" dirty="0" smtClean="0">
                <a:latin typeface="Avenir Book"/>
                <a:cs typeface="Avenir Book"/>
              </a:rPr>
              <a:t>(Right) The stability versus the mean SCI value in log space for each pixel for the December 2016 anneal cycle.  We see that the vast majority of pixels (~98%) are stable. The morphology of this distribution is representative of all anneal cycles since the </a:t>
            </a:r>
            <a:r>
              <a:rPr lang="en-US" sz="3200" dirty="0" err="1" smtClean="0">
                <a:latin typeface="Avenir Book"/>
                <a:cs typeface="Avenir Book"/>
              </a:rPr>
              <a:t>postflashing</a:t>
            </a:r>
            <a:r>
              <a:rPr lang="en-US" sz="3200" dirty="0" smtClean="0">
                <a:latin typeface="Avenir Book"/>
                <a:cs typeface="Avenir Book"/>
              </a:rPr>
              <a:t> of UVIS darks began in November 2012.</a:t>
            </a:r>
            <a:endParaRPr lang="en-US" sz="3200" dirty="0">
              <a:latin typeface="Avenir Book"/>
              <a:cs typeface="Avenir Book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8117800" y="28651200"/>
            <a:ext cx="9906000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Avenir Book"/>
                <a:cs typeface="Avenir Book"/>
              </a:rPr>
              <a:t>(Left) The number of pixels in each classification for each anneal period in the </a:t>
            </a:r>
            <a:r>
              <a:rPr lang="en-US" sz="3200" dirty="0" err="1" smtClean="0">
                <a:latin typeface="Avenir Book"/>
                <a:cs typeface="Avenir Book"/>
              </a:rPr>
              <a:t>postflash</a:t>
            </a:r>
            <a:r>
              <a:rPr lang="en-US" sz="3200" dirty="0" smtClean="0">
                <a:latin typeface="Avenir Book"/>
                <a:cs typeface="Avenir Book"/>
              </a:rPr>
              <a:t> era.  Currently, the CALWF3 calibration pipeline only flags hot pixels (i.e. those that exceed the 54 e-/</a:t>
            </a:r>
            <a:r>
              <a:rPr lang="en-US" sz="3200" dirty="0" err="1" smtClean="0">
                <a:latin typeface="Avenir Book"/>
                <a:cs typeface="Avenir Book"/>
              </a:rPr>
              <a:t>hr</a:t>
            </a:r>
            <a:r>
              <a:rPr lang="en-US" sz="3200" dirty="0" smtClean="0">
                <a:latin typeface="Avenir Book"/>
                <a:cs typeface="Avenir Book"/>
              </a:rPr>
              <a:t> threshold) in the Data Quality (DQ) array of images. </a:t>
            </a:r>
            <a:r>
              <a:rPr lang="en-US" sz="3200" b="1" dirty="0" smtClean="0">
                <a:latin typeface="Avenir Book"/>
                <a:cs typeface="Avenir Book"/>
              </a:rPr>
              <a:t>However,</a:t>
            </a:r>
            <a:r>
              <a:rPr lang="en-US" sz="3200" b="1" dirty="0" smtClean="0">
                <a:latin typeface="Avenir Heavy"/>
                <a:cs typeface="Avenir Heavy"/>
              </a:rPr>
              <a:t> ~3.5-5.5% of these hot pixels could be recovered due to their stability (i.e. hot + stable).</a:t>
            </a:r>
            <a:r>
              <a:rPr lang="en-US" sz="3200" dirty="0" smtClean="0">
                <a:latin typeface="Avenir Book"/>
                <a:cs typeface="Avenir Book"/>
              </a:rPr>
              <a:t>  Alternatively, there exist ~1-2% of pixels that are not flagged in the DQ array that are not recommended to use due to their instability (i.e. cold + unstable).  This analysis is expected to lead to improved DQ masking in future releases of CALWF3.</a:t>
            </a:r>
            <a:endParaRPr lang="en-US" sz="3200" dirty="0">
              <a:latin typeface="Avenir Book"/>
              <a:cs typeface="Avenir Book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2290" y="26289000"/>
            <a:ext cx="8240709" cy="87516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1792</TotalTime>
  <Words>1007</Words>
  <Application>Microsoft Macintosh PowerPoint</Application>
  <PresentationFormat>Custom</PresentationFormat>
  <Paragraphs>44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Matthew Bourque</cp:lastModifiedBy>
  <cp:revision>157</cp:revision>
  <dcterms:created xsi:type="dcterms:W3CDTF">2015-12-07T08:46:06Z</dcterms:created>
  <dcterms:modified xsi:type="dcterms:W3CDTF">2017-05-16T03:05:17Z</dcterms:modified>
</cp:coreProperties>
</file>